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3"/>
  </p:notesMasterIdLst>
  <p:sldIdLst>
    <p:sldId id="376" r:id="rId2"/>
    <p:sldId id="278" r:id="rId3"/>
    <p:sldId id="394" r:id="rId4"/>
    <p:sldId id="392" r:id="rId5"/>
    <p:sldId id="316" r:id="rId6"/>
    <p:sldId id="389" r:id="rId7"/>
    <p:sldId id="396" r:id="rId8"/>
    <p:sldId id="387" r:id="rId9"/>
    <p:sldId id="309" r:id="rId10"/>
    <p:sldId id="364" r:id="rId11"/>
    <p:sldId id="379" r:id="rId12"/>
    <p:sldId id="380" r:id="rId13"/>
    <p:sldId id="381" r:id="rId14"/>
    <p:sldId id="382" r:id="rId15"/>
    <p:sldId id="383" r:id="rId16"/>
    <p:sldId id="384" r:id="rId17"/>
    <p:sldId id="385" r:id="rId18"/>
    <p:sldId id="386" r:id="rId19"/>
    <p:sldId id="298" r:id="rId20"/>
    <p:sldId id="301" r:id="rId21"/>
    <p:sldId id="302" r:id="rId22"/>
    <p:sldId id="304" r:id="rId23"/>
    <p:sldId id="366" r:id="rId24"/>
    <p:sldId id="305" r:id="rId25"/>
    <p:sldId id="320" r:id="rId26"/>
    <p:sldId id="327" r:id="rId27"/>
    <p:sldId id="328" r:id="rId28"/>
    <p:sldId id="329" r:id="rId29"/>
    <p:sldId id="331" r:id="rId30"/>
    <p:sldId id="333" r:id="rId31"/>
    <p:sldId id="334" r:id="rId32"/>
    <p:sldId id="335" r:id="rId33"/>
    <p:sldId id="336" r:id="rId34"/>
    <p:sldId id="338" r:id="rId35"/>
    <p:sldId id="339" r:id="rId36"/>
    <p:sldId id="367" r:id="rId37"/>
    <p:sldId id="398" r:id="rId38"/>
    <p:sldId id="285" r:id="rId39"/>
    <p:sldId id="286" r:id="rId40"/>
    <p:sldId id="287" r:id="rId41"/>
    <p:sldId id="342" r:id="rId42"/>
    <p:sldId id="344" r:id="rId43"/>
    <p:sldId id="369" r:id="rId44"/>
    <p:sldId id="346" r:id="rId45"/>
    <p:sldId id="347" r:id="rId46"/>
    <p:sldId id="348" r:id="rId47"/>
    <p:sldId id="350" r:id="rId48"/>
    <p:sldId id="351" r:id="rId49"/>
    <p:sldId id="397" r:id="rId50"/>
    <p:sldId id="372" r:id="rId51"/>
    <p:sldId id="373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40" autoAdjust="0"/>
    <p:restoredTop sz="94660"/>
  </p:normalViewPr>
  <p:slideViewPr>
    <p:cSldViewPr>
      <p:cViewPr varScale="1">
        <p:scale>
          <a:sx n="99" d="100"/>
          <a:sy n="99" d="100"/>
        </p:scale>
        <p:origin x="-135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94DEEE-E762-4262-8B68-2C2085AD6727}" type="datetimeFigureOut">
              <a:rPr lang="ru-RU" smtClean="0"/>
              <a:t>02.02.2025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9E5068-C55C-4790-9A7A-F604B573FD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018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E5068-C55C-4790-9A7A-F604B573FD8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283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5A2F-9CE9-49D6-8E5B-89429D3071C6}" type="datetimeFigureOut">
              <a:rPr lang="ru-RU" smtClean="0"/>
              <a:t>02.02.2025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A976D2-6E71-48C4-AAFF-695FD2752A4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5A2F-9CE9-49D6-8E5B-89429D3071C6}" type="datetimeFigureOut">
              <a:rPr lang="ru-RU" smtClean="0"/>
              <a:t>02.02.2025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976D2-6E71-48C4-AAFF-695FD2752A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5A2F-9CE9-49D6-8E5B-89429D3071C6}" type="datetimeFigureOut">
              <a:rPr lang="ru-RU" smtClean="0"/>
              <a:t>02.02.2025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976D2-6E71-48C4-AAFF-695FD2752A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5A2F-9CE9-49D6-8E5B-89429D3071C6}" type="datetimeFigureOut">
              <a:rPr lang="ru-RU" smtClean="0"/>
              <a:t>02.02.2025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976D2-6E71-48C4-AAFF-695FD2752A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5A2F-9CE9-49D6-8E5B-89429D3071C6}" type="datetimeFigureOut">
              <a:rPr lang="ru-RU" smtClean="0"/>
              <a:t>02.02.2025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976D2-6E71-48C4-AAFF-695FD2752A4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5A2F-9CE9-49D6-8E5B-89429D3071C6}" type="datetimeFigureOut">
              <a:rPr lang="ru-RU" smtClean="0"/>
              <a:t>02.02.2025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976D2-6E71-48C4-AAFF-695FD2752A4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5A2F-9CE9-49D6-8E5B-89429D3071C6}" type="datetimeFigureOut">
              <a:rPr lang="ru-RU" smtClean="0"/>
              <a:t>02.02.2025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976D2-6E71-48C4-AAFF-695FD2752A4E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5A2F-9CE9-49D6-8E5B-89429D3071C6}" type="datetimeFigureOut">
              <a:rPr lang="ru-RU" smtClean="0"/>
              <a:t>02.02.2025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976D2-6E71-48C4-AAFF-695FD2752A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5A2F-9CE9-49D6-8E5B-89429D3071C6}" type="datetimeFigureOut">
              <a:rPr lang="ru-RU" smtClean="0"/>
              <a:t>02.02.2025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976D2-6E71-48C4-AAFF-695FD2752A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5A2F-9CE9-49D6-8E5B-89429D3071C6}" type="datetimeFigureOut">
              <a:rPr lang="ru-RU" smtClean="0"/>
              <a:t>02.02.2025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976D2-6E71-48C4-AAFF-695FD2752A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5A2F-9CE9-49D6-8E5B-89429D3071C6}" type="datetimeFigureOut">
              <a:rPr lang="ru-RU" smtClean="0"/>
              <a:t>02.02.2025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976D2-6E71-48C4-AAFF-695FD2752A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2D395A2F-9CE9-49D6-8E5B-89429D3071C6}" type="datetimeFigureOut">
              <a:rPr lang="ru-RU" smtClean="0"/>
              <a:t>02.02.2025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56A976D2-6E71-48C4-AAFF-695FD2752A4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Василий\Pictures\1RzKjZygba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192" cy="696317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 rot="1191451">
            <a:off x="3295738" y="3692512"/>
            <a:ext cx="996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5М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 rot="18789082">
            <a:off x="4965130" y="263512"/>
            <a:ext cx="996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5М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 rot="1191451">
            <a:off x="3675414" y="768615"/>
            <a:ext cx="1126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5М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41645" y="4835557"/>
            <a:ext cx="56166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 Black" panose="020B0A04020102020204" pitchFamily="34" charset="0"/>
              </a:rPr>
              <a:t>«Интеллект-карта </a:t>
            </a:r>
            <a:r>
              <a:rPr lang="ru-RU" sz="2000" b="1" dirty="0" smtClean="0">
                <a:latin typeface="Arial Black" panose="020B0A04020102020204" pitchFamily="34" charset="0"/>
              </a:rPr>
              <a:t> как </a:t>
            </a:r>
            <a:r>
              <a:rPr lang="ru-RU" sz="2000" b="1" dirty="0">
                <a:latin typeface="Arial Black" panose="020B0A04020102020204" pitchFamily="34" charset="0"/>
              </a:rPr>
              <a:t>инструмент</a:t>
            </a:r>
          </a:p>
          <a:p>
            <a:r>
              <a:rPr lang="ru-RU" sz="2000" b="1" dirty="0" smtClean="0">
                <a:latin typeface="Arial Black" panose="020B0A04020102020204" pitchFamily="34" charset="0"/>
              </a:rPr>
              <a:t>  учителя»</a:t>
            </a:r>
            <a:endParaRPr lang="ru-RU" sz="2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60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71400"/>
            <a:ext cx="7416824" cy="1600200"/>
          </a:xfrm>
        </p:spPr>
        <p:txBody>
          <a:bodyPr/>
          <a:lstStyle/>
          <a:p>
            <a:r>
              <a:rPr lang="ru-RU" sz="2000" b="1" dirty="0">
                <a:latin typeface="+mj-lt"/>
              </a:rPr>
              <a:t>Методологические и теоретические основания</a:t>
            </a:r>
            <a:r>
              <a:rPr lang="ru-RU" b="1" dirty="0">
                <a:latin typeface="+mj-lt"/>
              </a:rPr>
              <a:t/>
            </a:r>
            <a:br>
              <a:rPr lang="ru-RU" b="1" dirty="0">
                <a:latin typeface="+mj-lt"/>
              </a:rPr>
            </a:br>
            <a:endParaRPr lang="ru-RU" b="1" dirty="0">
              <a:latin typeface="+mj-lt"/>
            </a:endParaRPr>
          </a:p>
        </p:txBody>
      </p:sp>
      <p:pic>
        <p:nvPicPr>
          <p:cNvPr id="4" name="Рисунок 3" descr="https://avatars.mds.yandex.net/i?id=278a028f57bb63fefc29602f0f8ec66329a52148-10814666-images-thumbs&amp;n=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3582144" cy="28003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323528" y="3617734"/>
            <a:ext cx="48245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/>
              <a:t>В 60-х годах ХХ века американский психолог Джой </a:t>
            </a:r>
            <a:r>
              <a:rPr lang="ru-RU" dirty="0" err="1"/>
              <a:t>Гилфорд</a:t>
            </a:r>
            <a:r>
              <a:rPr lang="ru-RU" dirty="0"/>
              <a:t> разработал теорию креативности, согласно которой человеческое мышление может быть направленным на одновариантное решение проблемы по чёткому алгоритму (конвергентное мышление) или предполагающим обширную вариативность решения одной проблемы (дивергентное мышление).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220072" y="1124744"/>
            <a:ext cx="331236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/>
              <a:t>Латеральное</a:t>
            </a:r>
            <a:r>
              <a:rPr lang="ru-RU" dirty="0"/>
              <a:t> </a:t>
            </a:r>
            <a:r>
              <a:rPr lang="ru-RU" b="1" dirty="0" smtClean="0"/>
              <a:t>мышление (дивергентное)</a:t>
            </a:r>
            <a:r>
              <a:rPr lang="ru-RU" dirty="0"/>
              <a:t> - </a:t>
            </a:r>
            <a:r>
              <a:rPr lang="ru-RU" b="1" dirty="0"/>
              <a:t>это</a:t>
            </a:r>
            <a:r>
              <a:rPr lang="ru-RU" dirty="0"/>
              <a:t> смещенное </a:t>
            </a:r>
            <a:r>
              <a:rPr lang="ru-RU" b="1" dirty="0"/>
              <a:t>мышление</a:t>
            </a:r>
            <a:r>
              <a:rPr lang="ru-RU" dirty="0"/>
              <a:t> (от латинского </a:t>
            </a:r>
            <a:r>
              <a:rPr lang="ru-RU" dirty="0" err="1"/>
              <a:t>lateralis</a:t>
            </a:r>
            <a:r>
              <a:rPr lang="ru-RU" dirty="0"/>
              <a:t> - боковой). Его еще называют «</a:t>
            </a:r>
            <a:r>
              <a:rPr lang="ru-RU" b="1" dirty="0"/>
              <a:t>дивергентное</a:t>
            </a:r>
            <a:r>
              <a:rPr lang="ru-RU" dirty="0"/>
              <a:t>», и оно отличается от традиционного </a:t>
            </a:r>
            <a:r>
              <a:rPr lang="ru-RU" b="1" dirty="0"/>
              <a:t>тем</a:t>
            </a:r>
            <a:r>
              <a:rPr lang="ru-RU" dirty="0"/>
              <a:t>, что его фокус перенаправляется на вторичные, самые неожиданные или неприметные объекты. Простыми словами, </a:t>
            </a:r>
            <a:r>
              <a:rPr lang="ru-RU" b="1" dirty="0"/>
              <a:t>латеральное</a:t>
            </a:r>
            <a:r>
              <a:rPr lang="ru-RU" dirty="0"/>
              <a:t> </a:t>
            </a:r>
            <a:r>
              <a:rPr lang="ru-RU" b="1" dirty="0"/>
              <a:t>мышление</a:t>
            </a:r>
            <a:r>
              <a:rPr lang="ru-RU" dirty="0"/>
              <a:t> позволяет посмотреть на проблему с неочевидных сторон и на </a:t>
            </a:r>
            <a:r>
              <a:rPr lang="ru-RU" b="1" dirty="0"/>
              <a:t>этой</a:t>
            </a:r>
            <a:r>
              <a:rPr lang="ru-RU" dirty="0"/>
              <a:t> основе сгенерировать творческие решения.</a:t>
            </a:r>
          </a:p>
        </p:txBody>
      </p:sp>
    </p:spTree>
    <p:extLst>
      <p:ext uri="{BB962C8B-B14F-4D97-AF65-F5344CB8AC3E}">
        <p14:creationId xmlns:p14="http://schemas.microsoft.com/office/powerpoint/2010/main" val="129196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Василий\Pictures\249c96ade286863c11c98710486ec3c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16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асилий\Pictures\img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1273"/>
            <a:ext cx="8856984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5157192"/>
            <a:ext cx="68407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/>
              <a:t>Основная </a:t>
            </a:r>
            <a:r>
              <a:rPr lang="ru-RU" dirty="0"/>
              <a:t>идея, проблема или слово располагается в центре. Выделению ключевого слова ассоциативной цепи </a:t>
            </a:r>
            <a:r>
              <a:rPr lang="ru-RU" dirty="0" err="1"/>
              <a:t>Бьюзен</a:t>
            </a:r>
            <a:r>
              <a:rPr lang="ru-RU" dirty="0"/>
              <a:t> придаёт едва ли не главное значение</a:t>
            </a:r>
          </a:p>
        </p:txBody>
      </p:sp>
    </p:spTree>
    <p:extLst>
      <p:ext uri="{BB962C8B-B14F-4D97-AF65-F5344CB8AC3E}">
        <p14:creationId xmlns:p14="http://schemas.microsoft.com/office/powerpoint/2010/main" val="1715097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Василий\Pictures\img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562"/>
            <a:ext cx="8712968" cy="632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863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Василий\Pictures\img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352927" cy="572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247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Василий\Pictures\img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8604448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805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Василий\Pictures\img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7920880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308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Василий\Pictures\img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792088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Василий\Pictures\1678823347_papik-pro-p-khudozhnik-smeshnie-risunki-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725144"/>
            <a:ext cx="211445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40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6" y="332656"/>
            <a:ext cx="4690864" cy="1440160"/>
          </a:xfrm>
        </p:spPr>
        <p:txBody>
          <a:bodyPr/>
          <a:lstStyle/>
          <a:p>
            <a:r>
              <a:rPr lang="ru-RU" dirty="0" smtClean="0"/>
              <a:t>Работа в парах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endParaRPr lang="ru-RU" dirty="0"/>
          </a:p>
          <a:p>
            <a:pPr lvl="0"/>
            <a:r>
              <a:rPr lang="ru-RU" dirty="0"/>
              <a:t> </a:t>
            </a:r>
            <a:r>
              <a:rPr lang="ru-RU" dirty="0" smtClean="0"/>
              <a:t>1 задание </a:t>
            </a:r>
            <a:r>
              <a:rPr lang="ru-RU" dirty="0"/>
              <a:t>проанализировать готовую интеллект-карту и рассказать о центральном объекте карты.</a:t>
            </a:r>
          </a:p>
          <a:p>
            <a:pPr lvl="0"/>
            <a:r>
              <a:rPr lang="ru-RU" dirty="0"/>
              <a:t>2 задание - </a:t>
            </a:r>
            <a:r>
              <a:rPr lang="ru-RU" dirty="0" smtClean="0"/>
              <a:t> </a:t>
            </a:r>
            <a:r>
              <a:rPr lang="ru-RU" dirty="0"/>
              <a:t>самостоятельно составить интеллект –карту на тему «Отпуск» 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170" name="Picture 2" descr="C:\Users\Василий\Pictures\1700659030_polinka-top-p-smeshnie-chelovechki-kartinki-dlya-detei-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657600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Василий\Pictures\S4xj2f2MRL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581128"/>
            <a:ext cx="5112568" cy="213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98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асилий\Pictures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352928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75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547" y="3501006"/>
            <a:ext cx="5147525" cy="3024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err="1" smtClean="0">
                <a:solidFill>
                  <a:srgbClr val="0070C0"/>
                </a:solidFill>
              </a:rPr>
              <a:t>MindMap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>
                <a:solidFill>
                  <a:srgbClr val="0070C0"/>
                </a:solidFill>
              </a:rPr>
              <a:t>– мыслительные карты (карты памяти, карты ума, умственные карты или </a:t>
            </a:r>
            <a:r>
              <a:rPr lang="ru-RU" b="1" dirty="0" smtClean="0">
                <a:solidFill>
                  <a:srgbClr val="0070C0"/>
                </a:solidFill>
              </a:rPr>
              <a:t>интеллект- </a:t>
            </a:r>
            <a:r>
              <a:rPr lang="ru-RU" b="1" dirty="0">
                <a:solidFill>
                  <a:srgbClr val="0070C0"/>
                </a:solidFill>
              </a:rPr>
              <a:t>карты), в переводе с английского языка, были изобретены американским учёным Тони </a:t>
            </a:r>
            <a:r>
              <a:rPr lang="ru-RU" b="1" dirty="0" err="1">
                <a:solidFill>
                  <a:srgbClr val="0070C0"/>
                </a:solidFill>
              </a:rPr>
              <a:t>Бьюзеном</a:t>
            </a:r>
            <a:r>
              <a:rPr lang="ru-RU" b="1" dirty="0">
                <a:solidFill>
                  <a:srgbClr val="0070C0"/>
                </a:solidFill>
              </a:rPr>
              <a:t> в 60-70 годах XX века и представлены в его книгах «</a:t>
            </a:r>
            <a:r>
              <a:rPr lang="ru-RU" b="1" dirty="0" err="1">
                <a:solidFill>
                  <a:srgbClr val="0070C0"/>
                </a:solidFill>
              </a:rPr>
              <a:t>Супермышление</a:t>
            </a:r>
            <a:r>
              <a:rPr lang="ru-RU" b="1" dirty="0">
                <a:solidFill>
                  <a:srgbClr val="0070C0"/>
                </a:solidFill>
              </a:rPr>
              <a:t>» и «Научите себя думать». </a:t>
            </a:r>
            <a:endParaRPr lang="ru-RU" b="1" dirty="0" smtClean="0">
              <a:solidFill>
                <a:srgbClr val="0070C0"/>
              </a:solidFill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9" name="Рисунок 8" descr="Сверхмышление. Интеллект-карты для эффективного решения задач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96752"/>
            <a:ext cx="3602699" cy="4968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7" y="315414"/>
            <a:ext cx="2843269" cy="2897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092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Василий\Pictures\img9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68" y="116632"/>
            <a:ext cx="8856983" cy="64415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433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Василий\Pictures\img1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496943" cy="6192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586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Василий\Pictures\img12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88640"/>
            <a:ext cx="8352927" cy="59375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59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 descr="C:\Users\Василий\Pictures\img15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332656"/>
            <a:ext cx="8424935" cy="5793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595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Василий\Pictures\img13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88640"/>
            <a:ext cx="8208911" cy="6480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507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Василий\Pictures\img1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260648"/>
            <a:ext cx="8280919" cy="6408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862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643" y="116632"/>
            <a:ext cx="8229600" cy="576064"/>
          </a:xfrm>
        </p:spPr>
        <p:txBody>
          <a:bodyPr/>
          <a:lstStyle/>
          <a:p>
            <a:r>
              <a:rPr lang="ru-RU" sz="2400" dirty="0">
                <a:latin typeface="+mj-lt"/>
              </a:rPr>
              <a:t>ОБЛАСТЬ ПРИМЕНЕНИЯ</a:t>
            </a:r>
          </a:p>
        </p:txBody>
      </p:sp>
      <p:pic>
        <p:nvPicPr>
          <p:cNvPr id="4" name="Picture 2" descr="C:\Users\Василий\Pictures\upl_auto_1497248188_1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8568952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76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Василий\Pictures\991298_html_ef9230dea90fe7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75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Василий\Pictures\dfe63f32abf698e279ac521f3ed5864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04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Василий\Pictures\1687057553_celes-club-p-klaster-risunok-primer-risunok-vkontakte-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56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533" y="332656"/>
            <a:ext cx="8003232" cy="720080"/>
          </a:xfrm>
        </p:spPr>
        <p:txBody>
          <a:bodyPr/>
          <a:lstStyle/>
          <a:p>
            <a:r>
              <a:rPr lang="ru-RU" sz="4000" dirty="0" smtClean="0"/>
              <a:t> </a:t>
            </a:r>
            <a:r>
              <a:rPr lang="ru-RU" sz="4000" dirty="0"/>
              <a:t>С</a:t>
            </a:r>
            <a:r>
              <a:rPr lang="ru-RU" sz="4000" dirty="0" smtClean="0"/>
              <a:t>екреты интеллект- карт</a:t>
            </a:r>
            <a:endParaRPr lang="ru-RU" sz="4000" dirty="0"/>
          </a:p>
        </p:txBody>
      </p:sp>
      <p:pic>
        <p:nvPicPr>
          <p:cNvPr id="3074" name="Picture 2" descr="C:\Users\Василий\Pictures\26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09" y="999254"/>
            <a:ext cx="8856984" cy="576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75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Василий\Pictures\99725155_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285"/>
            <a:ext cx="9144000" cy="647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08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Василий\Pictures\99725155_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501"/>
            <a:ext cx="9144000" cy="646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79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Василий\Pictures\pic-023keeaopg-00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175"/>
            <a:ext cx="9144000" cy="661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99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Василий\Pictures\svenskaspbru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96944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5508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Василий\Pictures\t1698921929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496944" cy="633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18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Василий\Pictures\1661663_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846043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40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Василий\Pictures\ffe80b859918a179959ef1acee56456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05" y="332656"/>
            <a:ext cx="9144000" cy="674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48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44615"/>
          </a:xfrm>
        </p:spPr>
        <p:txBody>
          <a:bodyPr>
            <a:normAutofit fontScale="77500" lnSpcReduction="20000"/>
          </a:bodyPr>
          <a:lstStyle/>
          <a:p>
            <a:pPr marL="0" lvl="0" indent="0">
              <a:buNone/>
            </a:pPr>
            <a:r>
              <a:rPr lang="ru-RU" b="1" dirty="0"/>
              <a:t> </a:t>
            </a:r>
            <a:endParaRPr lang="ru-RU" b="1" dirty="0" smtClean="0"/>
          </a:p>
          <a:p>
            <a:pPr lvl="0"/>
            <a:r>
              <a:rPr lang="ru-RU" sz="2600" b="1" dirty="0">
                <a:solidFill>
                  <a:srgbClr val="FFC000"/>
                </a:solidFill>
              </a:rPr>
              <a:t>Идея педагогического </a:t>
            </a:r>
            <a:r>
              <a:rPr lang="ru-RU" sz="2600" b="1" dirty="0" smtClean="0">
                <a:solidFill>
                  <a:srgbClr val="FFC000"/>
                </a:solidFill>
              </a:rPr>
              <a:t>приема </a:t>
            </a:r>
          </a:p>
          <a:p>
            <a:pPr lvl="0"/>
            <a:endParaRPr lang="ru-RU" sz="2600" b="1" dirty="0">
              <a:solidFill>
                <a:srgbClr val="FFC000"/>
              </a:solidFill>
            </a:endParaRPr>
          </a:p>
          <a:p>
            <a:pPr lvl="0"/>
            <a:r>
              <a:rPr lang="ru-RU" sz="2600" b="1" dirty="0" smtClean="0">
                <a:solidFill>
                  <a:srgbClr val="FFC000"/>
                </a:solidFill>
              </a:rPr>
              <a:t>состоит </a:t>
            </a:r>
            <a:r>
              <a:rPr lang="ru-RU" sz="2600" b="1" dirty="0">
                <a:solidFill>
                  <a:srgbClr val="FFC000"/>
                </a:solidFill>
              </a:rPr>
              <a:t>в том, чтобы уловить </a:t>
            </a:r>
            <a:r>
              <a:rPr lang="ru-RU" sz="2600" b="1" dirty="0" smtClean="0">
                <a:solidFill>
                  <a:srgbClr val="FFC000"/>
                </a:solidFill>
              </a:rPr>
              <a:t>мысль, отразить причинно- </a:t>
            </a:r>
            <a:r>
              <a:rPr lang="ru-RU" sz="2600" b="1" dirty="0">
                <a:solidFill>
                  <a:srgbClr val="FFC000"/>
                </a:solidFill>
              </a:rPr>
              <a:t>следственные связи мысли с известными понятиями и найти место новым понятиям и информации.</a:t>
            </a:r>
          </a:p>
          <a:p>
            <a:pPr lvl="0"/>
            <a:endParaRPr lang="ru-RU" b="1" dirty="0" smtClean="0">
              <a:solidFill>
                <a:srgbClr val="FFC000"/>
              </a:solidFill>
            </a:endParaRPr>
          </a:p>
          <a:p>
            <a:pPr lvl="0"/>
            <a:endParaRPr lang="ru-RU" b="1" dirty="0"/>
          </a:p>
          <a:p>
            <a:pPr lvl="0"/>
            <a:endParaRPr lang="ru-RU" b="1" dirty="0" smtClean="0"/>
          </a:p>
          <a:p>
            <a:pPr lvl="0"/>
            <a:r>
              <a:rPr lang="ru-RU" dirty="0" smtClean="0"/>
              <a:t>Эта </a:t>
            </a:r>
            <a:r>
              <a:rPr lang="ru-RU" dirty="0"/>
              <a:t>карта сначала используется в качестве наглядного пособия, </a:t>
            </a:r>
            <a:r>
              <a:rPr lang="ru-RU" dirty="0" smtClean="0"/>
              <a:t>затем </a:t>
            </a:r>
            <a:r>
              <a:rPr lang="ru-RU" dirty="0"/>
              <a:t>дети получают карту с недостающими элементами. Вклеивают рисунки,  в последующем заполняют карту </a:t>
            </a:r>
            <a:r>
              <a:rPr lang="ru-RU" dirty="0" smtClean="0"/>
              <a:t>названиями. </a:t>
            </a:r>
            <a:r>
              <a:rPr lang="ru-RU" dirty="0"/>
              <a:t>Тем самым информация прочно закрепляется в памяти обучающихся. Такое построение учебной деятельности способствует тому, что обучающиеся многократно, но без специального заучивания проговаривает отдельные правила и учится строить связный рассказ.</a:t>
            </a:r>
          </a:p>
          <a:p>
            <a:r>
              <a:rPr lang="ru-RU" dirty="0" smtClean="0"/>
              <a:t>.</a:t>
            </a:r>
            <a:endParaRPr lang="ru-RU" dirty="0"/>
          </a:p>
          <a:p>
            <a:endParaRPr lang="ru-RU" dirty="0"/>
          </a:p>
        </p:txBody>
      </p:sp>
      <p:pic>
        <p:nvPicPr>
          <p:cNvPr id="3074" name="Picture 2" descr="C:\Users\Василий\Pictures\1680810758_pictures-pibig-info-p-lampochka-ideya-risunok-instagram-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912"/>
            <a:ext cx="1512168" cy="143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85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/>
          <a:lstStyle/>
          <a:p>
            <a:r>
              <a:rPr lang="ru-RU" sz="1800" b="1" dirty="0" smtClean="0">
                <a:latin typeface="+mj-lt"/>
              </a:rPr>
              <a:t>Примеры карт, мыслящие креативно детей</a:t>
            </a:r>
            <a:endParaRPr lang="ru-RU" sz="1800" dirty="0">
              <a:latin typeface="+mj-lt"/>
            </a:endParaRPr>
          </a:p>
        </p:txBody>
      </p:sp>
      <p:pic>
        <p:nvPicPr>
          <p:cNvPr id="7170" name="Picture 2" descr="C:\Users\Василий\Pictures\086cf52d-3e2c-4113-8839-b5df530c64a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4159" y="1643809"/>
            <a:ext cx="4680519" cy="453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Василий\Pictures\4493feb9-abae-44e5-8251-6e2018618cb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61251" y="1654557"/>
            <a:ext cx="4665509" cy="449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Василий\Pictures\1658307808_3-flomaster-club-p-rebenok-za-partoi-risunok-krasivo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355" y="0"/>
            <a:ext cx="1171541" cy="9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95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2776"/>
          </a:xfrm>
        </p:spPr>
        <p:txBody>
          <a:bodyPr/>
          <a:lstStyle/>
          <a:p>
            <a:r>
              <a:rPr lang="ru-RU" sz="2000" b="1" dirty="0" smtClean="0">
                <a:effectLst/>
                <a:latin typeface="+mj-lt"/>
              </a:rPr>
              <a:t>Примеры карт, мыслящих структурно детей</a:t>
            </a:r>
            <a:endParaRPr lang="ru-RU" sz="2000" dirty="0">
              <a:latin typeface="+mj-lt"/>
            </a:endParaRPr>
          </a:p>
        </p:txBody>
      </p:sp>
      <p:pic>
        <p:nvPicPr>
          <p:cNvPr id="2050" name="Picture 2" descr="C:\Users\Василий\Pictures\14086085-84aa-44b5-b93a-b0acebf0847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28214" y="-15846"/>
            <a:ext cx="4775604" cy="806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Василий\Pictures\1658307808_3-flomaster-club-p-rebenok-za-partoi-risunok-krasivo-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355" y="188640"/>
            <a:ext cx="1171541" cy="76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22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Василий\Pictures\88514ab40ec368d18776e9333216370e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136903" cy="56612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51520" y="5661248"/>
            <a:ext cx="88924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П</a:t>
            </a:r>
            <a:r>
              <a:rPr lang="ru-RU" sz="2000" b="1" dirty="0" smtClean="0">
                <a:solidFill>
                  <a:srgbClr val="7030A0"/>
                </a:solidFill>
              </a:rPr>
              <a:t>ри </a:t>
            </a:r>
            <a:r>
              <a:rPr lang="ru-RU" sz="2000" b="1" dirty="0">
                <a:solidFill>
                  <a:srgbClr val="7030A0"/>
                </a:solidFill>
              </a:rPr>
              <a:t>составлении </a:t>
            </a:r>
            <a:r>
              <a:rPr lang="ru-RU" sz="2000" b="1" dirty="0" smtClean="0">
                <a:solidFill>
                  <a:srgbClr val="7030A0"/>
                </a:solidFill>
              </a:rPr>
              <a:t>интеллект- </a:t>
            </a:r>
            <a:r>
              <a:rPr lang="ru-RU" sz="2000" b="1" dirty="0">
                <a:solidFill>
                  <a:srgbClr val="7030A0"/>
                </a:solidFill>
              </a:rPr>
              <a:t>карты </a:t>
            </a:r>
            <a:r>
              <a:rPr lang="ru-RU" sz="2000" b="1" dirty="0" smtClean="0">
                <a:solidFill>
                  <a:srgbClr val="7030A0"/>
                </a:solidFill>
              </a:rPr>
              <a:t>используют </a:t>
            </a:r>
            <a:r>
              <a:rPr lang="ru-RU" sz="2000" b="1" dirty="0">
                <a:solidFill>
                  <a:srgbClr val="7030A0"/>
                </a:solidFill>
              </a:rPr>
              <a:t>разнообразные </a:t>
            </a:r>
            <a:r>
              <a:rPr lang="ru-RU" sz="2000" b="1" dirty="0" smtClean="0">
                <a:solidFill>
                  <a:srgbClr val="7030A0"/>
                </a:solidFill>
              </a:rPr>
              <a:t>символы</a:t>
            </a:r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</a:rPr>
              <a:t>( </a:t>
            </a:r>
            <a:r>
              <a:rPr lang="ru-RU" sz="2000" b="1" dirty="0">
                <a:solidFill>
                  <a:srgbClr val="7030A0"/>
                </a:solidFill>
              </a:rPr>
              <a:t>картинки, фотографии и другие обозначения, помогающие лучше и наиболее полно изобразить </a:t>
            </a:r>
            <a:r>
              <a:rPr lang="ru-RU" sz="2000" b="1" dirty="0" smtClean="0">
                <a:solidFill>
                  <a:srgbClr val="7030A0"/>
                </a:solidFill>
              </a:rPr>
              <a:t>информацию)</a:t>
            </a:r>
            <a:endParaRPr lang="ru-RU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33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8641"/>
            <a:ext cx="8229600" cy="115212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Визуализация  потока информации, систематизация по блокам, определение приоритетов, обнаружение связей и закономерностей.</a:t>
            </a:r>
            <a:endParaRPr lang="ru-RU" dirty="0"/>
          </a:p>
        </p:txBody>
      </p:sp>
      <p:pic>
        <p:nvPicPr>
          <p:cNvPr id="4" name="Picture 3" descr="C:\Users\Василий\Pictures\f77a61f0-53e8-4d13-8c01-bb4bf26455f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87181" y="-189150"/>
            <a:ext cx="4824536" cy="889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Василий\Pictures\1658307808_3-flomaster-club-p-rebenok-za-partoi-risunok-krasivo-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083" y="404664"/>
            <a:ext cx="1288917" cy="10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30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0049" y="0"/>
            <a:ext cx="8229600" cy="4525963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Интеллект-карты </a:t>
            </a:r>
            <a:r>
              <a:rPr lang="ru-RU" b="1" dirty="0">
                <a:solidFill>
                  <a:srgbClr val="0070C0"/>
                </a:solidFill>
              </a:rPr>
              <a:t>позволяют легко прослеживать взаимосвязи идей и облегчают поиск альтернативных решений. </a:t>
            </a:r>
          </a:p>
          <a:p>
            <a:endParaRPr lang="ru-RU" dirty="0"/>
          </a:p>
        </p:txBody>
      </p:sp>
      <p:pic>
        <p:nvPicPr>
          <p:cNvPr id="8194" name="Picture 2" descr="C:\Users\Василий\Pictures\9ff175fd-158b-4117-8c68-ad931573675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01549" y="-617793"/>
            <a:ext cx="4637202" cy="849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Василий\Pictures\1658307808_3-flomaster-club-p-rebenok-za-partoi-risunok-krasivo-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083" y="404664"/>
            <a:ext cx="1288917" cy="10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7" y="5949280"/>
            <a:ext cx="80992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Осуществление выбора: поиск решений в сложной ситуации; рассмотрение различных вариантов решения задач;. позволяющая ему производить обобщение и абстрагирование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285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Василий\Pictures\ad195b13-7011-4f8d-8bf9-722a00d8d4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6767" y="1334359"/>
            <a:ext cx="2938873" cy="424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Василий\Pictures\6aeba86c-2f04-41cb-9565-451c5cb915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4974" y="2445019"/>
            <a:ext cx="3855749" cy="446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Василий\Pictures\7f3a3f77-99de-49eb-bed2-736a3f5a05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95278" y="1757018"/>
            <a:ext cx="4616901" cy="508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3" y="116632"/>
            <a:ext cx="83186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70C0"/>
                </a:solidFill>
                <a:latin typeface="+mj-lt"/>
              </a:rPr>
              <a:t>После </a:t>
            </a:r>
            <a:r>
              <a:rPr lang="ru-RU" b="1" i="1" dirty="0" smtClean="0">
                <a:solidFill>
                  <a:srgbClr val="0070C0"/>
                </a:solidFill>
                <a:latin typeface="+mj-lt"/>
              </a:rPr>
              <a:t>упорядочивания </a:t>
            </a:r>
            <a:r>
              <a:rPr lang="ru-RU" b="1" i="1" dirty="0">
                <a:solidFill>
                  <a:srgbClr val="0070C0"/>
                </a:solidFill>
                <a:latin typeface="+mj-lt"/>
              </a:rPr>
              <a:t>и </a:t>
            </a:r>
            <a:r>
              <a:rPr lang="ru-RU" b="1" i="1" dirty="0" smtClean="0">
                <a:solidFill>
                  <a:srgbClr val="0070C0"/>
                </a:solidFill>
                <a:latin typeface="+mj-lt"/>
              </a:rPr>
              <a:t>систематизации </a:t>
            </a:r>
            <a:r>
              <a:rPr lang="ru-RU" b="1" i="1" dirty="0">
                <a:solidFill>
                  <a:srgbClr val="0070C0"/>
                </a:solidFill>
                <a:latin typeface="+mj-lt"/>
              </a:rPr>
              <a:t>информации проще понять ход своих мыслей,  выделять главную </a:t>
            </a:r>
            <a:r>
              <a:rPr lang="ru-RU" b="1" i="1" dirty="0" smtClean="0">
                <a:solidFill>
                  <a:srgbClr val="0070C0"/>
                </a:solidFill>
                <a:latin typeface="+mj-lt"/>
              </a:rPr>
              <a:t>мысль,</a:t>
            </a:r>
            <a:r>
              <a:rPr lang="ru-RU" b="1" i="1" dirty="0">
                <a:solidFill>
                  <a:srgbClr val="0070C0"/>
                </a:solidFill>
                <a:latin typeface="+mj-lt"/>
              </a:rPr>
              <a:t> увидеть цель и найти путь к достижению этой цели </a:t>
            </a:r>
            <a:endParaRPr lang="ru-RU" b="1" i="1" dirty="0" smtClean="0">
              <a:solidFill>
                <a:srgbClr val="0070C0"/>
              </a:solidFill>
              <a:latin typeface="+mj-lt"/>
            </a:endParaRPr>
          </a:p>
          <a:p>
            <a:r>
              <a:rPr lang="ru-RU" b="1" i="1" dirty="0" smtClean="0">
                <a:solidFill>
                  <a:srgbClr val="0070C0"/>
                </a:solidFill>
                <a:latin typeface="+mj-lt"/>
              </a:rPr>
              <a:t>Интеллект-карта наводит на мысли о новых идеях, возникающих при рассмотрении пустых веточек в целостной картине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i="1" dirty="0" smtClean="0"/>
          </a:p>
          <a:p>
            <a:endParaRPr lang="ru-RU" dirty="0"/>
          </a:p>
        </p:txBody>
      </p:sp>
      <p:pic>
        <p:nvPicPr>
          <p:cNvPr id="6" name="Picture 3" descr="C:\Users\Василий\Pictures\1658307808_3-flomaster-club-p-rebenok-za-partoi-risunok-krasivo-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836712"/>
            <a:ext cx="1288917" cy="10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71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Василий\Pictures\5d49fd28-cfe4-4ced-b563-bf6145d388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83" y="1412776"/>
            <a:ext cx="4248473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Василий\Pictures\44aad311-7d45-40bd-b8e7-ede2547208b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9429"/>
            <a:ext cx="4320480" cy="488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Василий\Pictures\f65d40b9-05a2-403c-9519-2dd368db8cb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95" y="116632"/>
            <a:ext cx="4248473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Василий\Pictures\548226ccc5a145dfd3d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821" y="404663"/>
            <a:ext cx="1620179" cy="130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93128" y="133715"/>
            <a:ext cx="32752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И</a:t>
            </a:r>
            <a:r>
              <a:rPr lang="ru-RU" b="1" dirty="0" smtClean="0">
                <a:solidFill>
                  <a:srgbClr val="0070C0"/>
                </a:solidFill>
              </a:rPr>
              <a:t>К </a:t>
            </a:r>
            <a:r>
              <a:rPr lang="ru-RU" b="1" dirty="0">
                <a:solidFill>
                  <a:srgbClr val="0070C0"/>
                </a:solidFill>
              </a:rPr>
              <a:t>помогают вывести на поверхность глубинные переживания и тем самым способствуют самопознанию.</a:t>
            </a:r>
          </a:p>
        </p:txBody>
      </p:sp>
    </p:spTree>
    <p:extLst>
      <p:ext uri="{BB962C8B-B14F-4D97-AF65-F5344CB8AC3E}">
        <p14:creationId xmlns:p14="http://schemas.microsoft.com/office/powerpoint/2010/main" val="256968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dirty="0"/>
              <a:t>3 этапа работы с проблемой – понять, принять (задача) и менять</a:t>
            </a:r>
          </a:p>
          <a:p>
            <a:pPr lvl="0"/>
            <a:r>
              <a:rPr lang="ru-RU" dirty="0"/>
              <a:t>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1621" y="188640"/>
            <a:ext cx="8229600" cy="1008112"/>
          </a:xfrm>
        </p:spPr>
        <p:txBody>
          <a:bodyPr/>
          <a:lstStyle/>
          <a:p>
            <a:pPr marL="0" indent="0">
              <a:buNone/>
            </a:pPr>
            <a:r>
              <a:rPr lang="ru-RU" sz="1800" b="1" dirty="0">
                <a:solidFill>
                  <a:srgbClr val="0070C0"/>
                </a:solidFill>
              </a:rPr>
              <a:t>«</a:t>
            </a:r>
            <a:r>
              <a:rPr lang="ru-RU" sz="1800" b="1" dirty="0" smtClean="0">
                <a:solidFill>
                  <a:srgbClr val="0070C0"/>
                </a:solidFill>
              </a:rPr>
              <a:t>Побочное» </a:t>
            </a:r>
            <a:r>
              <a:rPr lang="ru-RU" sz="1800" b="1" dirty="0">
                <a:solidFill>
                  <a:srgbClr val="0070C0"/>
                </a:solidFill>
              </a:rPr>
              <a:t>Решение, рождаемое в ходе самого процесса -решение личных </a:t>
            </a:r>
            <a:r>
              <a:rPr lang="ru-RU" sz="1800" b="1" dirty="0" smtClean="0">
                <a:solidFill>
                  <a:srgbClr val="0070C0"/>
                </a:solidFill>
              </a:rPr>
              <a:t>проблем</a:t>
            </a:r>
            <a:endParaRPr lang="ru-RU" sz="1800" b="1" dirty="0">
              <a:solidFill>
                <a:srgbClr val="0070C0"/>
              </a:solidFill>
            </a:endParaRPr>
          </a:p>
        </p:txBody>
      </p:sp>
      <p:pic>
        <p:nvPicPr>
          <p:cNvPr id="12290" name="Picture 2" descr="C:\Users\Василий\Pictures\7529a52a-79fa-4855-b8ca-565a5a5256a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51724" y="-171402"/>
            <a:ext cx="5256584" cy="842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Василий\Pictures\1658307808_3-flomaster-club-p-rebenok-za-partoi-risunok-krasivo-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083" y="404664"/>
            <a:ext cx="1288917" cy="10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96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147248" cy="792088"/>
          </a:xfrm>
        </p:spPr>
        <p:txBody>
          <a:bodyPr/>
          <a:lstStyle/>
          <a:p>
            <a:r>
              <a:rPr lang="ru-RU" sz="1800" b="1" dirty="0">
                <a:effectLst/>
              </a:rPr>
              <a:t>Решение, рождаемое в ходе самого процесса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b="1" dirty="0">
                <a:effectLst/>
              </a:rPr>
              <a:t> 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3074" name="Picture 2" descr="C:\Users\Василий\Pictures\ab48d928-3f5b-4487-90bb-55dd567ca97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15717" y="-423429"/>
            <a:ext cx="5256584" cy="864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87624" y="332656"/>
            <a:ext cx="6696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+mj-lt"/>
              </a:rPr>
              <a:t>«Побочное» Решение, рождаемое в ходе самого процесса </a:t>
            </a:r>
            <a:r>
              <a:rPr lang="ru-RU" b="1" dirty="0" smtClean="0">
                <a:solidFill>
                  <a:srgbClr val="0070C0"/>
                </a:solidFill>
                <a:latin typeface="+mj-lt"/>
              </a:rPr>
              <a:t>–  вспомнил  детские мечты</a:t>
            </a:r>
            <a:endParaRPr lang="ru-RU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6" name="Picture 3" descr="C:\Users\Василий\Pictures\1658307808_3-flomaster-club-p-rebenok-za-partoi-risunok-krasivo-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083" y="404664"/>
            <a:ext cx="1288917" cy="10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5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24744"/>
            <a:ext cx="8229600" cy="620688"/>
          </a:xfrm>
        </p:spPr>
        <p:txBody>
          <a:bodyPr/>
          <a:lstStyle/>
          <a:p>
            <a:r>
              <a:rPr lang="ru-RU" dirty="0">
                <a:effectLst/>
              </a:rPr>
              <a:t> </a:t>
            </a:r>
            <a:br>
              <a:rPr lang="ru-RU" dirty="0">
                <a:effectLst/>
              </a:rPr>
            </a:br>
            <a:r>
              <a:rPr lang="ru-RU" b="1" dirty="0">
                <a:effectLst/>
              </a:rPr>
              <a:t> 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8229600" cy="1152128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0070C0"/>
                </a:solidFill>
              </a:rPr>
              <a:t>Проблемные </a:t>
            </a:r>
            <a:r>
              <a:rPr lang="ru-RU" sz="1800" b="1" dirty="0" smtClean="0">
                <a:solidFill>
                  <a:srgbClr val="0070C0"/>
                </a:solidFill>
              </a:rPr>
              <a:t>зоны-</a:t>
            </a:r>
            <a:r>
              <a:rPr lang="ru-RU" sz="1800" b="1" dirty="0">
                <a:solidFill>
                  <a:srgbClr val="0070C0"/>
                </a:solidFill>
              </a:rPr>
              <a:t>н</a:t>
            </a:r>
            <a:r>
              <a:rPr lang="ru-RU" sz="1800" b="1" dirty="0" smtClean="0">
                <a:solidFill>
                  <a:srgbClr val="0070C0"/>
                </a:solidFill>
              </a:rPr>
              <a:t>едостаточное </a:t>
            </a:r>
            <a:r>
              <a:rPr lang="ru-RU" sz="1800" b="1" dirty="0">
                <a:solidFill>
                  <a:srgbClr val="0070C0"/>
                </a:solidFill>
              </a:rPr>
              <a:t>знание собственных ресурсов и склонностей. </a:t>
            </a:r>
          </a:p>
        </p:txBody>
      </p:sp>
      <p:pic>
        <p:nvPicPr>
          <p:cNvPr id="5" name="Рисунок 4" descr="C:\Users\Василий\Pictures\c44f2b7f-1c55-490e-92c6-e9e1523b807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44108" y="3429001"/>
            <a:ext cx="2376264" cy="4248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C:\Users\Василий\Pictures\a6955b4e-d011-4fc0-ab66-f0bd6cb9f5a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72707" y="710232"/>
            <a:ext cx="2520280" cy="406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Василий\Pictures\75586947-7ed3-4f0e-9cf5-ed154e3768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72708" y="3255885"/>
            <a:ext cx="2520279" cy="430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Users\Василий\Pictures\55c910b7-79f4-4766-bf18-c5dd3ec819b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63011"/>
            <a:ext cx="3744416" cy="2724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Василий\Pictures\548226ccc5a145dfd3d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41680"/>
            <a:ext cx="1620179" cy="130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50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23528"/>
          </a:xfrm>
        </p:spPr>
        <p:txBody>
          <a:bodyPr/>
          <a:lstStyle/>
          <a:p>
            <a:r>
              <a:rPr lang="ru-RU" sz="2000" b="1" dirty="0">
                <a:solidFill>
                  <a:srgbClr val="0070C0"/>
                </a:solidFill>
              </a:rPr>
              <a:t>Проблемные зоны- </a:t>
            </a:r>
            <a:r>
              <a:rPr lang="ru-RU" sz="2000" b="1" dirty="0" smtClean="0">
                <a:solidFill>
                  <a:srgbClr val="0070C0"/>
                </a:solidFill>
                <a:effectLst/>
              </a:rPr>
              <a:t>размытость </a:t>
            </a:r>
            <a:r>
              <a:rPr lang="ru-RU" sz="2000" b="1" dirty="0">
                <a:solidFill>
                  <a:srgbClr val="0070C0"/>
                </a:solidFill>
                <a:effectLst/>
              </a:rPr>
              <a:t>представлений</a:t>
            </a: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endParaRPr lang="ru-RU" sz="1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92" y="908720"/>
            <a:ext cx="8229600" cy="4525963"/>
          </a:xfrm>
        </p:spPr>
        <p:txBody>
          <a:bodyPr/>
          <a:lstStyle/>
          <a:p>
            <a:r>
              <a:rPr lang="ru-RU" sz="1800" dirty="0">
                <a:solidFill>
                  <a:srgbClr val="0070C0"/>
                </a:solidFill>
              </a:rPr>
              <a:t>непонимание </a:t>
            </a:r>
            <a:r>
              <a:rPr lang="ru-RU" sz="1800" dirty="0" smtClean="0">
                <a:solidFill>
                  <a:srgbClr val="0070C0"/>
                </a:solidFill>
              </a:rPr>
              <a:t>себя, </a:t>
            </a:r>
            <a:r>
              <a:rPr lang="ru-RU" sz="1800" dirty="0" err="1" smtClean="0">
                <a:solidFill>
                  <a:srgbClr val="0070C0"/>
                </a:solidFill>
              </a:rPr>
              <a:t>несформированность</a:t>
            </a:r>
            <a:r>
              <a:rPr lang="ru-RU" sz="1800" dirty="0" smtClean="0">
                <a:solidFill>
                  <a:srgbClr val="0070C0"/>
                </a:solidFill>
              </a:rPr>
              <a:t> </a:t>
            </a:r>
            <a:r>
              <a:rPr lang="ru-RU" sz="1800" dirty="0">
                <a:solidFill>
                  <a:srgbClr val="0070C0"/>
                </a:solidFill>
              </a:rPr>
              <a:t>навыков планирования - </a:t>
            </a:r>
            <a:r>
              <a:rPr lang="ru-RU" sz="1800" i="1" dirty="0">
                <a:solidFill>
                  <a:srgbClr val="0070C0"/>
                </a:solidFill>
              </a:rPr>
              <a:t> увидеть цель и найти путь к достижению этой цели</a:t>
            </a:r>
            <a:r>
              <a:rPr lang="ru-RU" i="1" dirty="0"/>
              <a:t> </a:t>
            </a:r>
          </a:p>
          <a:p>
            <a:endParaRPr lang="ru-RU" dirty="0"/>
          </a:p>
        </p:txBody>
      </p:sp>
      <p:pic>
        <p:nvPicPr>
          <p:cNvPr id="11266" name="Picture 2" descr="C:\Users\Василий\Pictures\252c2f85-cd28-442b-8d41-91d4a32637b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76122" y="2175116"/>
            <a:ext cx="4682146" cy="445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Василий\Pictures\9358399f-59ad-41ad-ad77-8cb5eaf0c6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245" y="2115109"/>
            <a:ext cx="4608514" cy="449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Василий\Pictures\548226ccc5a145dfd3d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822" y="116632"/>
            <a:ext cx="1620179" cy="130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85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dirty="0">
                <a:solidFill>
                  <a:srgbClr val="0070C0"/>
                </a:solidFill>
                <a:latin typeface="+mj-lt"/>
              </a:rPr>
              <a:t>Проблемные </a:t>
            </a:r>
            <a:r>
              <a:rPr lang="ru-RU" sz="1800" b="1" dirty="0" smtClean="0">
                <a:solidFill>
                  <a:srgbClr val="0070C0"/>
                </a:solidFill>
                <a:latin typeface="+mj-lt"/>
              </a:rPr>
              <a:t>зоны-</a:t>
            </a:r>
            <a:r>
              <a:rPr lang="ru-RU" sz="1800" b="1" dirty="0">
                <a:solidFill>
                  <a:srgbClr val="0070C0"/>
                </a:solidFill>
                <a:latin typeface="+mj-lt"/>
              </a:rPr>
              <a:t>Неосознание возможности применения карт</a:t>
            </a:r>
            <a:br>
              <a:rPr lang="ru-RU" sz="1800" b="1" dirty="0">
                <a:solidFill>
                  <a:srgbClr val="0070C0"/>
                </a:solidFill>
                <a:latin typeface="+mj-lt"/>
              </a:rPr>
            </a:br>
            <a:endParaRPr lang="ru-RU" sz="1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3242" y="1052736"/>
            <a:ext cx="81815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Для непосвященного картирование </a:t>
            </a:r>
            <a:r>
              <a:rPr lang="ru-RU" dirty="0" smtClean="0"/>
              <a:t>мышления </a:t>
            </a:r>
            <a:r>
              <a:rPr lang="ru-RU" dirty="0"/>
              <a:t>выглядит очень непривычно. </a:t>
            </a:r>
            <a:r>
              <a:rPr lang="ru-RU" dirty="0" smtClean="0"/>
              <a:t>Нередко недостаточно </a:t>
            </a:r>
            <a:r>
              <a:rPr lang="ru-RU" dirty="0"/>
              <a:t>подробное объяснение метода </a:t>
            </a:r>
            <a:r>
              <a:rPr lang="ru-RU" dirty="0" smtClean="0"/>
              <a:t>приводит к </a:t>
            </a:r>
            <a:r>
              <a:rPr lang="ru-RU" dirty="0"/>
              <a:t>тому, что о нем создается весьма </a:t>
            </a:r>
            <a:r>
              <a:rPr lang="ru-RU" dirty="0" smtClean="0"/>
              <a:t>поверхностное представление</a:t>
            </a:r>
            <a:r>
              <a:rPr lang="ru-RU" dirty="0"/>
              <a:t>.</a:t>
            </a:r>
          </a:p>
        </p:txBody>
      </p:sp>
      <p:pic>
        <p:nvPicPr>
          <p:cNvPr id="5122" name="Picture 2" descr="C:\Users\Василий\Pictures\4493feb9-abae-44e5-8251-6e2018618cb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77137" y="2319935"/>
            <a:ext cx="4354833" cy="422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Василий\Pictures\cebdfb9a-1e57-41e7-bcec-9db9f9064d7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3504" y="2345022"/>
            <a:ext cx="4405003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Василий\Pictures\548226ccc5a145dfd3d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208" y="794062"/>
            <a:ext cx="1620179" cy="130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19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340768"/>
            <a:ext cx="8229600" cy="835496"/>
          </a:xfrm>
        </p:spPr>
        <p:txBody>
          <a:bodyPr/>
          <a:lstStyle/>
          <a:p>
            <a:pPr lvl="0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68760"/>
            <a:ext cx="8291264" cy="4857403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ru-RU" dirty="0" smtClean="0"/>
              <a:t>В </a:t>
            </a:r>
            <a:r>
              <a:rPr lang="ru-RU" dirty="0"/>
              <a:t>современном мире с большим потоком информации, данный метод может дать огромные положительные результаты в обучении школьников, поскольку дети учатся выбирать, структурировать и запоминать ключевую информацию, а также воспроизводить и самостоятельно переносить приобретенные знания в новые ситуации</a:t>
            </a:r>
            <a:r>
              <a:rPr lang="ru-RU" dirty="0" smtClean="0"/>
              <a:t>.</a:t>
            </a:r>
          </a:p>
          <a:p>
            <a:pPr lvl="0"/>
            <a:r>
              <a:rPr lang="ru-RU" dirty="0"/>
              <a:t>Применение ассоциативных карт предоставляет ребенку возможность моделирования </a:t>
            </a:r>
            <a:r>
              <a:rPr lang="ru-RU" dirty="0" smtClean="0"/>
              <a:t>реальности; </a:t>
            </a:r>
            <a:r>
              <a:rPr lang="ru-RU" dirty="0"/>
              <a:t>создания общего пространства при обсуждении той или иной ситуации из жизни</a:t>
            </a:r>
            <a:r>
              <a:rPr lang="ru-RU" dirty="0" smtClean="0"/>
              <a:t>.</a:t>
            </a:r>
          </a:p>
          <a:p>
            <a:r>
              <a:rPr lang="ru-RU" dirty="0"/>
              <a:t>И</a:t>
            </a:r>
            <a:r>
              <a:rPr lang="ru-RU" dirty="0" smtClean="0"/>
              <a:t>К </a:t>
            </a:r>
            <a:r>
              <a:rPr lang="ru-RU" dirty="0"/>
              <a:t>стимулируют мышление, снижают защиты и помогают создать безопасную обстановку для самораскрытия, помогают «растопить лед» на начальных стадиях работы. При этом становятся доступными такие процессы восприятия, которые протекают за пределами сознания. </a:t>
            </a:r>
            <a:r>
              <a:rPr lang="ru-RU" dirty="0" smtClean="0"/>
              <a:t>ИК </a:t>
            </a:r>
            <a:r>
              <a:rPr lang="ru-RU" dirty="0"/>
              <a:t>помогают вывести на поверхность глубинные переживания и тем самым способствуют самопознанию. Метафоричность </a:t>
            </a:r>
            <a:r>
              <a:rPr lang="ru-RU" dirty="0" smtClean="0"/>
              <a:t>ИК </a:t>
            </a:r>
            <a:r>
              <a:rPr lang="ru-RU" dirty="0"/>
              <a:t>позволяет ребенку воспринимать проблемы на расстоянии и символично. Работа с любой метафорой представляет собой поиск ресурса, предполагает опору на него в самом человеке.</a:t>
            </a:r>
          </a:p>
          <a:p>
            <a:pPr lvl="0"/>
            <a:endParaRPr lang="ru-RU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58848" y="620688"/>
            <a:ext cx="898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В чём я вижу результативность применения интеллект-карт?</a:t>
            </a:r>
          </a:p>
        </p:txBody>
      </p:sp>
    </p:spTree>
    <p:extLst>
      <p:ext uri="{BB962C8B-B14F-4D97-AF65-F5344CB8AC3E}">
        <p14:creationId xmlns:p14="http://schemas.microsoft.com/office/powerpoint/2010/main" val="400990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2546" y="0"/>
            <a:ext cx="2211222" cy="692696"/>
          </a:xfrm>
        </p:spPr>
        <p:txBody>
          <a:bodyPr>
            <a:normAutofit fontScale="85000" lnSpcReduction="20000"/>
          </a:bodyPr>
          <a:lstStyle/>
          <a:p>
            <a:endParaRPr lang="ru-RU" b="1" dirty="0"/>
          </a:p>
          <a:p>
            <a:pPr marL="0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Секрет 1. </a:t>
            </a:r>
            <a:endParaRPr lang="ru-RU" dirty="0"/>
          </a:p>
        </p:txBody>
      </p:sp>
      <p:pic>
        <p:nvPicPr>
          <p:cNvPr id="2050" name="Picture 2" descr="C:\Users\Василий\Pictures\image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46" y="834971"/>
            <a:ext cx="8475918" cy="461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8720" y="5657671"/>
            <a:ext cx="87873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Тони </a:t>
            </a:r>
            <a:r>
              <a:rPr lang="ru-RU" dirty="0" err="1"/>
              <a:t>Бьюзен</a:t>
            </a:r>
            <a:r>
              <a:rPr lang="ru-RU" dirty="0"/>
              <a:t> исследовал мыслительные системы античности и Ренессанса и выяснил, что </a:t>
            </a:r>
            <a:r>
              <a:rPr lang="ru-RU" dirty="0" smtClean="0"/>
              <a:t>Великие </a:t>
            </a:r>
            <a:r>
              <a:rPr lang="ru-RU" dirty="0"/>
              <a:t>мыслители, такие как Леонардо Да Винчи, делали свои записи совсем иначе, они использовали рисунки, коды и соединительные линии. Их записи были живыми!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19672" y="188640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</a:rPr>
              <a:t>Картирование мышления использует преимущество изображений</a:t>
            </a:r>
            <a:endParaRPr lang="ru-RU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29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836712"/>
            <a:ext cx="7211144" cy="864096"/>
          </a:xfrm>
        </p:spPr>
        <p:txBody>
          <a:bodyPr/>
          <a:lstStyle/>
          <a:p>
            <a:r>
              <a:rPr lang="ru-RU" dirty="0" err="1" smtClean="0"/>
              <a:t>Задание«Алфавит</a:t>
            </a:r>
            <a:r>
              <a:rPr lang="ru-RU" dirty="0"/>
              <a:t>»</a:t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C:\Users\Василий\Pictures\1645016075_52-fikiwiki-com-p-kartinki-assotsiatsii-dlya-detei-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22174"/>
            <a:ext cx="453636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5076056" y="1422174"/>
            <a:ext cx="3610744" cy="4525963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Каждый </a:t>
            </a:r>
            <a:r>
              <a:rPr lang="ru-RU" dirty="0"/>
              <a:t>из участников вытягивает из </a:t>
            </a:r>
            <a:r>
              <a:rPr lang="ru-RU" dirty="0" smtClean="0"/>
              <a:t>шляпы </a:t>
            </a:r>
            <a:r>
              <a:rPr lang="ru-RU" dirty="0"/>
              <a:t>букву алфавита,</a:t>
            </a:r>
          </a:p>
          <a:p>
            <a:r>
              <a:rPr lang="ru-RU" dirty="0"/>
              <a:t>называет возможности интеллект-карт словом на эту букву </a:t>
            </a:r>
            <a:r>
              <a:rPr lang="ru-RU" dirty="0" smtClean="0"/>
              <a:t>(помогает, структурирует</a:t>
            </a:r>
            <a:r>
              <a:rPr lang="ru-RU" dirty="0"/>
              <a:t>, воспроизводит, систематизирует и т.д.).</a:t>
            </a:r>
          </a:p>
          <a:p>
            <a:endParaRPr lang="ru-RU" dirty="0" smtClean="0"/>
          </a:p>
          <a:p>
            <a:r>
              <a:rPr lang="ru-RU" dirty="0" smtClean="0"/>
              <a:t>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978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Василий\Pictures\18078b6ddb35d6133919ef58e0142e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4" y="0"/>
            <a:ext cx="91206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5045698"/>
            <a:ext cx="6768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внимание, творческую работу и сотрудничество!</a:t>
            </a:r>
          </a:p>
        </p:txBody>
      </p:sp>
    </p:spTree>
    <p:extLst>
      <p:ext uri="{BB962C8B-B14F-4D97-AF65-F5344CB8AC3E}">
        <p14:creationId xmlns:p14="http://schemas.microsoft.com/office/powerpoint/2010/main" val="1695537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Василий\Pictures\3YSnAoHrqX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0" y="445313"/>
            <a:ext cx="8748736" cy="533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6595" y="5804168"/>
            <a:ext cx="85761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</a:t>
            </a:r>
            <a:r>
              <a:rPr lang="ru-RU" dirty="0" smtClean="0"/>
              <a:t>нтеллект-карты </a:t>
            </a:r>
            <a:r>
              <a:rPr lang="ru-RU" dirty="0"/>
              <a:t>интегрируют изображения, цвета и символы, можно говорить о них как о методе ≪целостного≫ </a:t>
            </a:r>
            <a:r>
              <a:rPr lang="ru-RU" dirty="0" smtClean="0"/>
              <a:t>мышления, когда задействованы </a:t>
            </a:r>
            <a:r>
              <a:rPr lang="ru-RU" dirty="0"/>
              <a:t>в мышлении оба полушария </a:t>
            </a:r>
            <a:r>
              <a:rPr lang="ru-RU" dirty="0" smtClean="0"/>
              <a:t>мозга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3798" y="56443"/>
            <a:ext cx="1297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Секрет 1.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71800" y="12214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</a:rPr>
              <a:t>Лучше мыслить ≪всем≫ мозгом</a:t>
            </a:r>
            <a:r>
              <a:rPr lang="ru-RU" sz="2000" dirty="0">
                <a:solidFill>
                  <a:srgbClr val="0070C0"/>
                </a:solidFill>
              </a:rPr>
              <a:t/>
            </a:r>
            <a:br>
              <a:rPr lang="ru-RU" sz="2000" dirty="0">
                <a:solidFill>
                  <a:srgbClr val="0070C0"/>
                </a:solidFill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51589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Василий\Pictures\eELQ7IZxyLg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8856984" cy="619268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Блок-схема: перфолента 4"/>
          <p:cNvSpPr/>
          <p:nvPr/>
        </p:nvSpPr>
        <p:spPr>
          <a:xfrm>
            <a:off x="3131840" y="775649"/>
            <a:ext cx="2723795" cy="87668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92D050"/>
                </a:solidFill>
              </a:rPr>
              <a:t>Как называется эта карта?</a:t>
            </a:r>
            <a:endParaRPr lang="ru-RU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26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Василий\Pictures\free-png.ru-18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094" y="692696"/>
            <a:ext cx="6192688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07704" y="188640"/>
            <a:ext cx="6768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Ассоциативный </a:t>
            </a:r>
            <a:r>
              <a:rPr lang="ru-RU" sz="2000" b="1" dirty="0">
                <a:solidFill>
                  <a:srgbClr val="0070C0"/>
                </a:solidFill>
              </a:rPr>
              <a:t>характер </a:t>
            </a:r>
            <a:r>
              <a:rPr lang="ru-RU" sz="2000" b="1" dirty="0" smtClean="0">
                <a:solidFill>
                  <a:srgbClr val="0070C0"/>
                </a:solidFill>
              </a:rPr>
              <a:t>картирования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188640"/>
            <a:ext cx="1297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Секрет </a:t>
            </a:r>
            <a:r>
              <a:rPr lang="ru-RU" b="1" dirty="0" smtClean="0">
                <a:solidFill>
                  <a:srgbClr val="0070C0"/>
                </a:solidFill>
              </a:rPr>
              <a:t>2.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0784" y="5213987"/>
            <a:ext cx="87849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Выделению ключевого слова ассоциативной цепи </a:t>
            </a:r>
            <a:r>
              <a:rPr lang="ru-RU" b="1" dirty="0" err="1"/>
              <a:t>Бьюзен</a:t>
            </a:r>
            <a:r>
              <a:rPr lang="ru-RU" b="1" dirty="0"/>
              <a:t> придаёт едва ли не главное </a:t>
            </a:r>
            <a:r>
              <a:rPr lang="ru-RU" b="1" dirty="0" smtClean="0"/>
              <a:t>значение. .</a:t>
            </a:r>
          </a:p>
          <a:p>
            <a:r>
              <a:rPr lang="ru-RU" dirty="0" smtClean="0"/>
              <a:t>Т</a:t>
            </a:r>
            <a:r>
              <a:rPr lang="ru-RU" dirty="0"/>
              <a:t>. </a:t>
            </a:r>
            <a:r>
              <a:rPr lang="ru-RU" dirty="0" err="1"/>
              <a:t>Бьюзен</a:t>
            </a:r>
            <a:r>
              <a:rPr lang="ru-RU" dirty="0"/>
              <a:t> метко сравнил ассоциации с фейерверком: сначала возникает одна мысль, которая «взрывается», порождая несколько новых, те тоже «взрываются» и порождают множество очередных мыслей – и так много раз</a:t>
            </a:r>
            <a:r>
              <a:rPr lang="ru-RU" dirty="0" smtClean="0"/>
              <a:t>.</a:t>
            </a:r>
            <a:r>
              <a:rPr lang="ru-RU" b="1" dirty="0"/>
              <a:t> 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652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 descr="C:\Users\Василий\Pictures\Jan-15-Linear-vs-lateral01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78" y="836712"/>
            <a:ext cx="4352528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Василий\Pictures\radiantnoe-myshleni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606" y="3861048"/>
            <a:ext cx="4355976" cy="262306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843808" y="6858000"/>
            <a:ext cx="83529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Ментальные карты </a:t>
            </a:r>
            <a:r>
              <a:rPr lang="ru-RU" dirty="0" err="1"/>
              <a:t>Бьюзена</a:t>
            </a:r>
            <a:r>
              <a:rPr lang="ru-RU" dirty="0"/>
              <a:t> - ассоциативный метод активизации </a:t>
            </a:r>
            <a:r>
              <a:rPr lang="ru-RU" dirty="0" smtClean="0"/>
              <a:t>мышления. </a:t>
            </a:r>
            <a:r>
              <a:rPr lang="ru-RU" b="1" dirty="0" smtClean="0"/>
              <a:t>Ассоциация </a:t>
            </a:r>
            <a:r>
              <a:rPr lang="ru-RU" b="1" dirty="0"/>
              <a:t>- это связь между отдельными представлениями, при которой одно из представлений вызывает другое.</a:t>
            </a:r>
            <a:r>
              <a:rPr lang="ru-RU" dirty="0"/>
              <a:t> 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7721" y="4175791"/>
            <a:ext cx="42709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Латеральное мышление </a:t>
            </a:r>
            <a:r>
              <a:rPr lang="ru-RU" dirty="0" smtClean="0"/>
              <a:t>(дивергентное мышление)-заключается </a:t>
            </a:r>
            <a:r>
              <a:rPr lang="ru-RU" dirty="0"/>
              <a:t>в поиске множества решений одной и той же проблемы.</a:t>
            </a:r>
          </a:p>
          <a:p>
            <a:pPr lvl="0"/>
            <a:r>
              <a:rPr lang="ru-RU" dirty="0"/>
              <a:t> </a:t>
            </a:r>
            <a:r>
              <a:rPr lang="ru-RU" dirty="0" smtClean="0"/>
              <a:t>—термин </a:t>
            </a:r>
            <a:r>
              <a:rPr lang="ru-RU" dirty="0"/>
              <a:t>ввел психолог Эдвард де </a:t>
            </a:r>
            <a:r>
              <a:rPr lang="ru-RU" dirty="0" err="1"/>
              <a:t>Боно</a:t>
            </a:r>
            <a:r>
              <a:rPr lang="ru-RU" dirty="0"/>
              <a:t> в книге «Искусство думать: Латеральное мышление как способ решения сложных задач» 1967 года.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72000" y="912202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Такое мышление позволяет быстро подключать к решению проблемы сведения из разных областей. Данный тип мышления действует как бы в обход логики. Решение проблемы в данном случае может быть не только более быстрым, но и более глубоким, а подход к этому решению – нестандартным</a:t>
            </a:r>
            <a:r>
              <a:rPr lang="ru-RU"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37891" y="292006"/>
            <a:ext cx="6106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Что  дает </a:t>
            </a:r>
            <a:r>
              <a:rPr lang="ru-RU" b="1" dirty="0" smtClean="0"/>
              <a:t> </a:t>
            </a:r>
            <a:r>
              <a:rPr lang="ru-RU" b="1" dirty="0"/>
              <a:t>ассоциативный </a:t>
            </a:r>
            <a:r>
              <a:rPr lang="ru-RU" b="1" dirty="0" smtClean="0"/>
              <a:t>характер картирования?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183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3659</TotalTime>
  <Words>768</Words>
  <Application>Microsoft Office PowerPoint</Application>
  <PresentationFormat>Экран (4:3)</PresentationFormat>
  <Paragraphs>78</Paragraphs>
  <Slides>51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Исполнительная</vt:lpstr>
      <vt:lpstr>Презентация PowerPoint</vt:lpstr>
      <vt:lpstr>Презентация PowerPoint</vt:lpstr>
      <vt:lpstr> Секреты интеллект- карт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Методологические и теоретические основания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в парах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ОБЛАСТЬ ПРИМЕНЕНИЯ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Примеры карт, мыслящие креативно детей</vt:lpstr>
      <vt:lpstr>Примеры карт, мыслящих структурно детей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Решение, рождаемое в ходе самого процесса   </vt:lpstr>
      <vt:lpstr>    </vt:lpstr>
      <vt:lpstr>Проблемные зоны- размытость представлений </vt:lpstr>
      <vt:lpstr>Проблемные зоны-Неосознание возможности применения карт </vt:lpstr>
      <vt:lpstr> </vt:lpstr>
      <vt:lpstr>Задание«Алфавит»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Василий</dc:creator>
  <cp:lastModifiedBy>Alex</cp:lastModifiedBy>
  <cp:revision>114</cp:revision>
  <dcterms:created xsi:type="dcterms:W3CDTF">2024-07-23T13:32:20Z</dcterms:created>
  <dcterms:modified xsi:type="dcterms:W3CDTF">2025-02-02T16:33:32Z</dcterms:modified>
</cp:coreProperties>
</file>